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ukta Light" panose="020B0604020202020204" charset="0"/>
      <p:regular r:id="rId13"/>
    </p:embeddedFont>
    <p:embeddedFont>
      <p:font typeface="Prompt Medium" panose="00000600000000000000" pitchFamily="2" charset="-3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5795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WN-cloud/Phase_4_repositor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3793" y="1549101"/>
            <a:ext cx="7516171" cy="2366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MOVIELENS RECOMMENDATION SYSTEM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5906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Building a personalized movie recommendation system using collaborative and content-based filtering.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0654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8DD4FB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Thank You!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086094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Thanks for exploring our Movielens recommendation system project.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285142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Prepared by: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864037" y="356461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Maureen Ngahu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04598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Immaculate Kimani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452735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James Mwaura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00872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Maureen Maina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4037" y="549009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Jael Kirwa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4037" y="597146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Japhet Cheboiywo</a:t>
            </a:r>
            <a:endParaRPr lang="en-US" sz="1900" dirty="0"/>
          </a:p>
        </p:txBody>
      </p:sp>
      <p:pic>
        <p:nvPicPr>
          <p:cNvPr id="1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6644164"/>
            <a:ext cx="1219557" cy="6788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0EA39B-91B4-4DF8-B377-2D411DB0E480}"/>
              </a:ext>
            </a:extLst>
          </p:cNvPr>
          <p:cNvSpPr txBox="1"/>
          <p:nvPr/>
        </p:nvSpPr>
        <p:spPr>
          <a:xfrm>
            <a:off x="12833873" y="7760171"/>
            <a:ext cx="1796527" cy="369332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7" y="0"/>
            <a:ext cx="5406687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3618" y="878681"/>
            <a:ext cx="7949565" cy="706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Business Understanding &amp; Problem Statement</a:t>
            </a:r>
            <a:endParaRPr lang="en-US" sz="2950" dirty="0"/>
          </a:p>
        </p:txBody>
      </p:sp>
      <p:sp>
        <p:nvSpPr>
          <p:cNvPr id="4" name="Shape 1"/>
          <p:cNvSpPr/>
          <p:nvPr/>
        </p:nvSpPr>
        <p:spPr>
          <a:xfrm>
            <a:off x="6083618" y="2274570"/>
            <a:ext cx="383977" cy="383977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638211" y="2274570"/>
            <a:ext cx="2496741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Enhanced User Experience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638211" y="2614017"/>
            <a:ext cx="3334942" cy="980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Personalized recommender systems guide users through vast digital catalogs, boosting satisfaction and discovery.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10143768" y="2274570"/>
            <a:ext cx="383977" cy="383977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698361" y="2274570"/>
            <a:ext cx="2101334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Unlock Long Tail Value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698361" y="2614017"/>
            <a:ext cx="3334941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Intelligent filtering and prediction helps surface niche content that users may have overlooked.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083618" y="3795236"/>
            <a:ext cx="383977" cy="383977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638211" y="3795236"/>
            <a:ext cx="2747010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Improved Business Outcomes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638211" y="4134683"/>
            <a:ext cx="7394972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Personalized experiences drive user engagement, loyalty, and revenue growth for digital businesses.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6083618" y="4663559"/>
            <a:ext cx="3033832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Problem Statement</a:t>
            </a:r>
            <a:endParaRPr lang="en-US" sz="2350" dirty="0"/>
          </a:p>
        </p:txBody>
      </p:sp>
      <p:sp>
        <p:nvSpPr>
          <p:cNvPr id="14" name="Shape 11"/>
          <p:cNvSpPr/>
          <p:nvPr/>
        </p:nvSpPr>
        <p:spPr>
          <a:xfrm>
            <a:off x="6083618" y="5490686"/>
            <a:ext cx="383977" cy="383977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638211" y="5490686"/>
            <a:ext cx="2700338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Recommend Relevant Movies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638211" y="5830133"/>
            <a:ext cx="3334941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Provide personalized movie recommendations from vast catalogs to improve user satisfaction.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10143768" y="5490686"/>
            <a:ext cx="383977" cy="383977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0698361" y="5490686"/>
            <a:ext cx="2060853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Discover New Content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0698361" y="5830133"/>
            <a:ext cx="3334941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Help users find new movies they'll love based on their individual preferences and viewing history</a:t>
            </a:r>
            <a:r>
              <a:rPr lang="en-US" sz="13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300" dirty="0"/>
          </a:p>
        </p:txBody>
      </p:sp>
      <p:sp>
        <p:nvSpPr>
          <p:cNvPr id="20" name="Shape 17"/>
          <p:cNvSpPr/>
          <p:nvPr/>
        </p:nvSpPr>
        <p:spPr>
          <a:xfrm>
            <a:off x="6083618" y="6738461"/>
            <a:ext cx="383977" cy="383977"/>
          </a:xfrm>
          <a:prstGeom prst="roundRect">
            <a:avLst>
              <a:gd name="adj" fmla="val 1866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638211" y="6738461"/>
            <a:ext cx="2007156" cy="237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Increase Engagement</a:t>
            </a:r>
            <a:endParaRPr lang="en-US" sz="1450" dirty="0"/>
          </a:p>
        </p:txBody>
      </p:sp>
      <p:sp>
        <p:nvSpPr>
          <p:cNvPr id="22" name="Text 19"/>
          <p:cNvSpPr/>
          <p:nvPr/>
        </p:nvSpPr>
        <p:spPr>
          <a:xfrm>
            <a:off x="6638330" y="7065168"/>
            <a:ext cx="7394972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Enable businesses to retain users and improve content engagement through tailored recommendations.</a:t>
            </a:r>
            <a:endParaRPr 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47FE5A-EC96-4D63-83B0-CCF4C539A5DA}"/>
              </a:ext>
            </a:extLst>
          </p:cNvPr>
          <p:cNvSpPr txBox="1"/>
          <p:nvPr/>
        </p:nvSpPr>
        <p:spPr>
          <a:xfrm>
            <a:off x="12833873" y="7798475"/>
            <a:ext cx="1796527" cy="369332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5103" y="655439"/>
            <a:ext cx="5238988" cy="654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Project Overview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25103" y="1899642"/>
            <a:ext cx="4191119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Objectives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825103" y="2659261"/>
            <a:ext cx="6202561" cy="754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Predict the top 5 movies personalized for each user based on their past ratings and behaviors.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25103" y="3625810"/>
            <a:ext cx="6202561" cy="754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Leverage collaborative filtering and hybrid approaches to handle cold start scenarios.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0356" y="1899642"/>
            <a:ext cx="4191119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Key Features</a:t>
            </a:r>
            <a:endParaRPr lang="en-US" sz="3300" dirty="0"/>
          </a:p>
        </p:txBody>
      </p:sp>
      <p:sp>
        <p:nvSpPr>
          <p:cNvPr id="7" name="Text 5"/>
          <p:cNvSpPr/>
          <p:nvPr/>
        </p:nvSpPr>
        <p:spPr>
          <a:xfrm>
            <a:off x="7610356" y="2659261"/>
            <a:ext cx="620256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Dataset: MovieLens small with 100,004 ratings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0356" y="3118961"/>
            <a:ext cx="620256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Core method: Collaborative filtering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0356" y="3578662"/>
            <a:ext cx="620256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Evaluation: Precision@K &gt; 0.6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0356" y="4038362"/>
            <a:ext cx="620256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Stretch goal: Hybrid model for cold start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825103" y="4857512"/>
            <a:ext cx="12980194" cy="2716530"/>
          </a:xfrm>
          <a:prstGeom prst="roundRect">
            <a:avLst>
              <a:gd name="adj" fmla="val 364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832723" y="4865132"/>
            <a:ext cx="12963644" cy="6753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69777" y="5014198"/>
            <a:ext cx="384548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File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5394365" y="5014198"/>
            <a:ext cx="384167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Records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9715143" y="5014198"/>
            <a:ext cx="384548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Features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32723" y="5540454"/>
            <a:ext cx="12963644" cy="6753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069777" y="5689521"/>
            <a:ext cx="384548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Movies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5394365" y="5689521"/>
            <a:ext cx="384167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58,098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9715143" y="5689521"/>
            <a:ext cx="384548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Title, Genres, Year</a:t>
            </a:r>
            <a:endParaRPr lang="en-US" sz="1850" dirty="0"/>
          </a:p>
        </p:txBody>
      </p:sp>
      <p:sp>
        <p:nvSpPr>
          <p:cNvPr id="20" name="Shape 18"/>
          <p:cNvSpPr/>
          <p:nvPr/>
        </p:nvSpPr>
        <p:spPr>
          <a:xfrm>
            <a:off x="832723" y="6215777"/>
            <a:ext cx="12963644" cy="6753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069777" y="6364843"/>
            <a:ext cx="384548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Ratings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5394365" y="6364843"/>
            <a:ext cx="384167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100,004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9715143" y="6364843"/>
            <a:ext cx="384548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UserID, MovieID, Rating (0.5-5.0)</a:t>
            </a:r>
            <a:endParaRPr lang="en-US" sz="1850" dirty="0"/>
          </a:p>
        </p:txBody>
      </p:sp>
      <p:sp>
        <p:nvSpPr>
          <p:cNvPr id="24" name="Shape 22"/>
          <p:cNvSpPr/>
          <p:nvPr/>
        </p:nvSpPr>
        <p:spPr>
          <a:xfrm>
            <a:off x="832723" y="6891099"/>
            <a:ext cx="12963644" cy="6753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069777" y="7040166"/>
            <a:ext cx="384548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Tags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5394365" y="7040166"/>
            <a:ext cx="384167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3,684</a:t>
            </a:r>
            <a:endParaRPr lang="en-US" sz="1850" dirty="0"/>
          </a:p>
        </p:txBody>
      </p:sp>
      <p:sp>
        <p:nvSpPr>
          <p:cNvPr id="27" name="Text 25"/>
          <p:cNvSpPr/>
          <p:nvPr/>
        </p:nvSpPr>
        <p:spPr>
          <a:xfrm>
            <a:off x="9715143" y="7040166"/>
            <a:ext cx="3845481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User-generated metadata</a:t>
            </a:r>
            <a:endParaRPr lang="en-US" sz="185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4604097-2B4B-D6D4-3411-2595785D98C9}"/>
              </a:ext>
            </a:extLst>
          </p:cNvPr>
          <p:cNvSpPr txBox="1"/>
          <p:nvPr/>
        </p:nvSpPr>
        <p:spPr>
          <a:xfrm>
            <a:off x="12833873" y="7798475"/>
            <a:ext cx="1796527" cy="369332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658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2362" y="3496270"/>
            <a:ext cx="7924324" cy="63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Understanding &amp; Cleaning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802362" y="4734758"/>
            <a:ext cx="515779" cy="515779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47336" y="4734758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Merging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547336" y="5190768"/>
            <a:ext cx="3444121" cy="1100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Combined movies, ratings, and tags into one dataset with 233,213 entries.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5220653" y="4734758"/>
            <a:ext cx="515779" cy="515779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965627" y="4734758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Cleaning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5965627" y="5190768"/>
            <a:ext cx="3444121" cy="733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Checked for nulls and duplicates, removed outliers using IQR method.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9638943" y="4734758"/>
            <a:ext cx="515779" cy="515779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383917" y="4734758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0383917" y="5190768"/>
            <a:ext cx="3444121" cy="733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Extracted release year from titles, split and one-hot encoded genres.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02362" y="6778347"/>
            <a:ext cx="515779" cy="515779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547336" y="6778347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Normalization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547336" y="7234357"/>
            <a:ext cx="12280702" cy="366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Normalized ratings and timestamps for better model performance.</a:t>
            </a:r>
            <a:endParaRPr lang="en-US" sz="1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389194-9EA9-46C2-B94A-D930D2C098A1}"/>
              </a:ext>
            </a:extLst>
          </p:cNvPr>
          <p:cNvSpPr txBox="1"/>
          <p:nvPr/>
        </p:nvSpPr>
        <p:spPr>
          <a:xfrm>
            <a:off x="12833873" y="7760171"/>
            <a:ext cx="1796527" cy="369332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0073" y="455771"/>
            <a:ext cx="4620220" cy="460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Exploratory Data Analysis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80073" y="1330404"/>
            <a:ext cx="1841540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Rating Distribution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80073" y="1726287"/>
            <a:ext cx="4220051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Ratings mostly between 3-5, with 4.0 and 5.0 most common</a:t>
            </a:r>
            <a:r>
              <a:rPr lang="en-US" sz="13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3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30" y="2235875"/>
            <a:ext cx="4372984" cy="32019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80073" y="5624274"/>
            <a:ext cx="4220051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5185186" y="1295400"/>
            <a:ext cx="1841540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Top Movies &amp; Users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212080" y="1747003"/>
            <a:ext cx="4220051" cy="244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Few users rated majority of movies; Pulp Fiction highest rated</a:t>
            </a:r>
            <a:r>
              <a:rPr lang="en-US" sz="13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3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2080" y="2177891"/>
            <a:ext cx="4372984" cy="3259931"/>
          </a:xfrm>
          <a:prstGeom prst="rect">
            <a:avLst/>
          </a:prstGeom>
        </p:spPr>
      </p:pic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8969" y="5624274"/>
            <a:ext cx="5195944" cy="250522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212080" y="8430935"/>
            <a:ext cx="4220051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300" dirty="0"/>
          </a:p>
        </p:txBody>
      </p:sp>
      <p:sp>
        <p:nvSpPr>
          <p:cNvPr id="12" name="Text 7"/>
          <p:cNvSpPr/>
          <p:nvPr/>
        </p:nvSpPr>
        <p:spPr>
          <a:xfrm>
            <a:off x="9844088" y="1330404"/>
            <a:ext cx="1841540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Genres &amp; Trends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9874150" y="1705570"/>
            <a:ext cx="4220051" cy="530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Common genres: Drama, Comedy, Action. Frequent tags: Pixar, war, classic.</a:t>
            </a:r>
            <a:endParaRPr lang="en-US" sz="14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74150" y="2448716"/>
            <a:ext cx="4601945" cy="332462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844088" y="5508188"/>
            <a:ext cx="4220051" cy="265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3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803682-09CC-470D-B515-876ACFA1146C}"/>
              </a:ext>
            </a:extLst>
          </p:cNvPr>
          <p:cNvSpPr txBox="1"/>
          <p:nvPr/>
        </p:nvSpPr>
        <p:spPr>
          <a:xfrm>
            <a:off x="12775545" y="7760171"/>
            <a:ext cx="1796527" cy="369332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6657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Modeling: Collaborative Filtering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318611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152680" y="31861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User-Based CF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152680" y="3677126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Low precision due to cold start and sparse ratings amounting to 98.3% in utility matrix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868" y="318611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984111" y="31861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Item-Based CF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984111" y="3677126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Improved precision (0.6) by focusing on item similarities.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78179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152680" y="5781794"/>
            <a:ext cx="347019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Matrix Factorization (SVD)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152680" y="6272808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Poor performance likely due to data reduction and mean imputation.</a:t>
            </a:r>
            <a:endParaRPr lang="en-US" sz="19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974A11-7150-45BE-AE96-AA0902FAACA8}"/>
              </a:ext>
            </a:extLst>
          </p:cNvPr>
          <p:cNvSpPr txBox="1"/>
          <p:nvPr/>
        </p:nvSpPr>
        <p:spPr>
          <a:xfrm>
            <a:off x="12829047" y="7737869"/>
            <a:ext cx="1796527" cy="369332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618" y="592812"/>
            <a:ext cx="7872651" cy="5988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Content-Based &amp; Hybrid Filtering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54618" y="1730573"/>
            <a:ext cx="2791897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Content-Based Filtering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54618" y="2245519"/>
            <a:ext cx="62975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Uses tags and metadata but suffers from sparse TF-IDF matrix.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585829" y="1730573"/>
            <a:ext cx="2395657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Hybrid Model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85829" y="2245519"/>
            <a:ext cx="62975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Combines content and item-based filtering, achieving precision of 0.6.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85829" y="2784396"/>
            <a:ext cx="62975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Best balance for cold start and recommendation accuracy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54618" y="3565803"/>
            <a:ext cx="13121164" cy="4072771"/>
          </a:xfrm>
          <a:prstGeom prst="roundRect">
            <a:avLst>
              <a:gd name="adj" fmla="val 222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762238" y="3573423"/>
            <a:ext cx="13104495" cy="61876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79170" y="3710345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5350669" y="3710345"/>
            <a:ext cx="392906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Precision@K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9718358" y="3710345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Recall@K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62238" y="4192191"/>
            <a:ext cx="13104495" cy="6187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79170" y="4329113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 Based Collaborative Filtering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5350669" y="4329113"/>
            <a:ext cx="392906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9718358" y="4329113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0.000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62238" y="4810958"/>
            <a:ext cx="13104495" cy="61876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79170" y="4947880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Item Based Collaborative Filtering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5350669" y="4947880"/>
            <a:ext cx="392906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0.6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9718358" y="4947880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0.005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62238" y="5429726"/>
            <a:ext cx="13104495" cy="6187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979170" y="5566648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Matrix Vectorization SVD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5350669" y="5566648"/>
            <a:ext cx="392906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9718358" y="5566648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0.000</a:t>
            </a:r>
            <a:endParaRPr lang="en-US" sz="1650" dirty="0"/>
          </a:p>
        </p:txBody>
      </p:sp>
      <p:sp>
        <p:nvSpPr>
          <p:cNvPr id="25" name="Shape 23"/>
          <p:cNvSpPr/>
          <p:nvPr/>
        </p:nvSpPr>
        <p:spPr>
          <a:xfrm>
            <a:off x="762238" y="6048494"/>
            <a:ext cx="13104495" cy="61876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979170" y="6185416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Content Based Filtering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5350669" y="6185416"/>
            <a:ext cx="392906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9718358" y="6185416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0.000</a:t>
            </a:r>
            <a:endParaRPr lang="en-US" sz="1650" dirty="0"/>
          </a:p>
        </p:txBody>
      </p:sp>
      <p:sp>
        <p:nvSpPr>
          <p:cNvPr id="29" name="Shape 27"/>
          <p:cNvSpPr/>
          <p:nvPr/>
        </p:nvSpPr>
        <p:spPr>
          <a:xfrm>
            <a:off x="762238" y="6667262"/>
            <a:ext cx="13104495" cy="96369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979170" y="6804184"/>
            <a:ext cx="3932873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Hybrid: Content Based and Collaborative Filtering</a:t>
            </a:r>
            <a:endParaRPr lang="en-US" sz="1650" dirty="0"/>
          </a:p>
        </p:txBody>
      </p:sp>
      <p:sp>
        <p:nvSpPr>
          <p:cNvPr id="31" name="Text 29"/>
          <p:cNvSpPr/>
          <p:nvPr/>
        </p:nvSpPr>
        <p:spPr>
          <a:xfrm>
            <a:off x="5350669" y="6804184"/>
            <a:ext cx="392906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0.6</a:t>
            </a:r>
            <a:endParaRPr lang="en-US" sz="1650" dirty="0"/>
          </a:p>
        </p:txBody>
      </p:sp>
      <p:sp>
        <p:nvSpPr>
          <p:cNvPr id="32" name="Text 30"/>
          <p:cNvSpPr/>
          <p:nvPr/>
        </p:nvSpPr>
        <p:spPr>
          <a:xfrm>
            <a:off x="9718358" y="6804184"/>
            <a:ext cx="3932873" cy="3449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0.005</a:t>
            </a:r>
            <a:endParaRPr lang="en-US" sz="165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B3269ED-F412-42B6-98F1-A17B3F1D762B}"/>
              </a:ext>
            </a:extLst>
          </p:cNvPr>
          <p:cNvSpPr txBox="1"/>
          <p:nvPr/>
        </p:nvSpPr>
        <p:spPr>
          <a:xfrm>
            <a:off x="12752967" y="7750594"/>
            <a:ext cx="1796527" cy="369332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8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9487" y="518160"/>
            <a:ext cx="7825026" cy="1046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Classification Models for Movie Preferences</a:t>
            </a:r>
            <a:endParaRPr lang="en-US" sz="3250" dirty="0"/>
          </a:p>
        </p:txBody>
      </p:sp>
      <p:sp>
        <p:nvSpPr>
          <p:cNvPr id="4" name="Shape 1"/>
          <p:cNvSpPr/>
          <p:nvPr/>
        </p:nvSpPr>
        <p:spPr>
          <a:xfrm>
            <a:off x="659487" y="1847612"/>
            <a:ext cx="3818334" cy="1369576"/>
          </a:xfrm>
          <a:prstGeom prst="roundRect">
            <a:avLst>
              <a:gd name="adj" fmla="val 577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55464" y="2043589"/>
            <a:ext cx="2093714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Random Forest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855464" y="2418278"/>
            <a:ext cx="3426381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Best performance with 87% precision and 83% recall.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4666178" y="1847612"/>
            <a:ext cx="3818334" cy="1369576"/>
          </a:xfrm>
          <a:prstGeom prst="roundRect">
            <a:avLst>
              <a:gd name="adj" fmla="val 5779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862155" y="2043589"/>
            <a:ext cx="2093714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Decision Tree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862155" y="2418278"/>
            <a:ext cx="3426381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Good precision (84%) and recall (85%), slightly below Random Forest.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59487" y="3405545"/>
            <a:ext cx="7825026" cy="1068110"/>
          </a:xfrm>
          <a:prstGeom prst="roundRect">
            <a:avLst>
              <a:gd name="adj" fmla="val 741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855464" y="3601522"/>
            <a:ext cx="3244334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Gradient Boosting &amp; Neural Net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55464" y="3976211"/>
            <a:ext cx="7433072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Poor recall and precision; need further tuning and balancing.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59487" y="4685586"/>
            <a:ext cx="7825026" cy="3030141"/>
          </a:xfrm>
          <a:prstGeom prst="roundRect">
            <a:avLst>
              <a:gd name="adj" fmla="val 261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667107" y="4693206"/>
            <a:ext cx="7808952" cy="5426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856298" y="4813816"/>
            <a:ext cx="22221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3462814" y="4813816"/>
            <a:ext cx="221837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precision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6065520" y="4813816"/>
            <a:ext cx="22221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recall</a:t>
            </a:r>
            <a:endParaRPr lang="en-US" sz="1450" dirty="0"/>
          </a:p>
        </p:txBody>
      </p:sp>
      <p:sp>
        <p:nvSpPr>
          <p:cNvPr id="18" name="Shape 15"/>
          <p:cNvSpPr/>
          <p:nvPr/>
        </p:nvSpPr>
        <p:spPr>
          <a:xfrm>
            <a:off x="667107" y="5235892"/>
            <a:ext cx="7808952" cy="5426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856298" y="5356503"/>
            <a:ext cx="22221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Random Forest Classifier</a:t>
            </a:r>
            <a:endParaRPr lang="en-US" sz="1450" dirty="0"/>
          </a:p>
        </p:txBody>
      </p:sp>
      <p:sp>
        <p:nvSpPr>
          <p:cNvPr id="20" name="Text 17"/>
          <p:cNvSpPr/>
          <p:nvPr/>
        </p:nvSpPr>
        <p:spPr>
          <a:xfrm>
            <a:off x="3462814" y="5356503"/>
            <a:ext cx="221837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0.875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6065520" y="5356503"/>
            <a:ext cx="22221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0.8220</a:t>
            </a:r>
            <a:endParaRPr lang="en-US" sz="1450" dirty="0"/>
          </a:p>
        </p:txBody>
      </p:sp>
      <p:sp>
        <p:nvSpPr>
          <p:cNvPr id="22" name="Shape 19"/>
          <p:cNvSpPr/>
          <p:nvPr/>
        </p:nvSpPr>
        <p:spPr>
          <a:xfrm>
            <a:off x="667107" y="5778579"/>
            <a:ext cx="7808952" cy="8441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856298" y="5899190"/>
            <a:ext cx="2222183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Gradient Boosting Classifier</a:t>
            </a:r>
            <a:endParaRPr lang="en-US" sz="1450" dirty="0"/>
          </a:p>
        </p:txBody>
      </p:sp>
      <p:sp>
        <p:nvSpPr>
          <p:cNvPr id="24" name="Text 21"/>
          <p:cNvSpPr/>
          <p:nvPr/>
        </p:nvSpPr>
        <p:spPr>
          <a:xfrm>
            <a:off x="3462814" y="5899190"/>
            <a:ext cx="221837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0.747</a:t>
            </a:r>
            <a:endParaRPr lang="en-US" sz="1450" dirty="0"/>
          </a:p>
        </p:txBody>
      </p:sp>
      <p:sp>
        <p:nvSpPr>
          <p:cNvPr id="25" name="Text 22"/>
          <p:cNvSpPr/>
          <p:nvPr/>
        </p:nvSpPr>
        <p:spPr>
          <a:xfrm>
            <a:off x="6065520" y="5899190"/>
            <a:ext cx="22221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0.0400</a:t>
            </a:r>
            <a:endParaRPr lang="en-US" sz="1450" dirty="0"/>
          </a:p>
        </p:txBody>
      </p:sp>
      <p:sp>
        <p:nvSpPr>
          <p:cNvPr id="26" name="Shape 23"/>
          <p:cNvSpPr/>
          <p:nvPr/>
        </p:nvSpPr>
        <p:spPr>
          <a:xfrm>
            <a:off x="667107" y="6622733"/>
            <a:ext cx="7808952" cy="5426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4"/>
          <p:cNvSpPr/>
          <p:nvPr/>
        </p:nvSpPr>
        <p:spPr>
          <a:xfrm>
            <a:off x="856298" y="6743343"/>
            <a:ext cx="22221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Neural Network Classifier</a:t>
            </a:r>
            <a:endParaRPr lang="en-US" sz="1450" dirty="0"/>
          </a:p>
        </p:txBody>
      </p:sp>
      <p:sp>
        <p:nvSpPr>
          <p:cNvPr id="28" name="Text 25"/>
          <p:cNvSpPr/>
          <p:nvPr/>
        </p:nvSpPr>
        <p:spPr>
          <a:xfrm>
            <a:off x="3462814" y="6743343"/>
            <a:ext cx="221837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0.000</a:t>
            </a:r>
            <a:endParaRPr lang="en-US" sz="1450" dirty="0"/>
          </a:p>
        </p:txBody>
      </p:sp>
      <p:sp>
        <p:nvSpPr>
          <p:cNvPr id="29" name="Text 26"/>
          <p:cNvSpPr/>
          <p:nvPr/>
        </p:nvSpPr>
        <p:spPr>
          <a:xfrm>
            <a:off x="6065520" y="6743343"/>
            <a:ext cx="22221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0.0000</a:t>
            </a:r>
            <a:endParaRPr lang="en-US" sz="1450" dirty="0"/>
          </a:p>
        </p:txBody>
      </p:sp>
      <p:sp>
        <p:nvSpPr>
          <p:cNvPr id="30" name="Shape 27"/>
          <p:cNvSpPr/>
          <p:nvPr/>
        </p:nvSpPr>
        <p:spPr>
          <a:xfrm>
            <a:off x="667107" y="7165419"/>
            <a:ext cx="7808952" cy="5426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8"/>
          <p:cNvSpPr/>
          <p:nvPr/>
        </p:nvSpPr>
        <p:spPr>
          <a:xfrm>
            <a:off x="856298" y="7286030"/>
            <a:ext cx="22221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Decision Tree Classifier</a:t>
            </a:r>
            <a:endParaRPr lang="en-US" sz="1450" dirty="0"/>
          </a:p>
        </p:txBody>
      </p:sp>
      <p:sp>
        <p:nvSpPr>
          <p:cNvPr id="32" name="Text 29"/>
          <p:cNvSpPr/>
          <p:nvPr/>
        </p:nvSpPr>
        <p:spPr>
          <a:xfrm>
            <a:off x="3462814" y="7286030"/>
            <a:ext cx="221837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0.838</a:t>
            </a:r>
            <a:endParaRPr lang="en-US" sz="1450" dirty="0"/>
          </a:p>
        </p:txBody>
      </p:sp>
      <p:sp>
        <p:nvSpPr>
          <p:cNvPr id="33" name="Text 30"/>
          <p:cNvSpPr/>
          <p:nvPr/>
        </p:nvSpPr>
        <p:spPr>
          <a:xfrm>
            <a:off x="6065520" y="7286030"/>
            <a:ext cx="22221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0.8408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99202" y="309324"/>
            <a:ext cx="5964793" cy="406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8DD4FB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Summary &amp; Future Recommendations</a:t>
            </a:r>
            <a:endParaRPr lang="en-US" sz="2550" dirty="0"/>
          </a:p>
        </p:txBody>
      </p:sp>
      <p:sp>
        <p:nvSpPr>
          <p:cNvPr id="4" name="Text 1"/>
          <p:cNvSpPr/>
          <p:nvPr/>
        </p:nvSpPr>
        <p:spPr>
          <a:xfrm>
            <a:off x="5999202" y="1083441"/>
            <a:ext cx="1628180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8CE29F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Achievements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970494" y="1381125"/>
            <a:ext cx="8147104" cy="295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Collaborative Filtering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Used user/item-based models. Reduced cold start issues.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5999202" y="1738670"/>
            <a:ext cx="811839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Hybrid Model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Combined collaborative &amp; content-based filtering. Achieved </a:t>
            </a:r>
            <a:r>
              <a:rPr lang="en-US" sz="14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Precision@5 = 0.6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5999202" y="2024301"/>
            <a:ext cx="811839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Classification Models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Helped distinguish liked vs. disliked movies. Random Forest was most effective.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5999202" y="2309932"/>
            <a:ext cx="8118396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Top-5 for User 68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(</a:t>
            </a:r>
            <a:r>
              <a:rPr lang="en-US" sz="1400" i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Pulp Fiction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):
</a:t>
            </a:r>
            <a:r>
              <a:rPr lang="en-US" sz="1400" i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Forrest Gump, Ferris Bueller's Day Off, Se7en, Silence of the Lambs, The Usual Suspects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5999202" y="2998589"/>
            <a:ext cx="1628180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b="1" dirty="0">
                <a:solidFill>
                  <a:srgbClr val="F44444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Success Criteria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999202" y="3421975"/>
            <a:ext cx="811839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High Precision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3/5 accurate recommendations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5999202" y="3707606"/>
            <a:ext cx="811839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 Alignment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Recommendations match preferences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5999202" y="3993237"/>
            <a:ext cx="811839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Scalability</a:t>
            </a: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: Ready to incorporate new users/movies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5999202" y="4447461"/>
            <a:ext cx="1628180" cy="203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F5F380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Challenges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999202" y="4870847"/>
            <a:ext cx="811839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 sparsity &amp; limited ratings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5999202" y="5156478"/>
            <a:ext cx="811839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Long training time; runtime crashes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5999202" y="5442109"/>
            <a:ext cx="8118396" cy="234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Future: Tune models, balance classes, add real-time UI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5999201" y="5970866"/>
            <a:ext cx="1961457" cy="29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A08CF8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Next Steps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999202" y="6319718"/>
            <a:ext cx="8118396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Hyperparameter Tuning Fine-tuning model settings (like number of neighbors, depth, learning rate) could greatly improve accuracy and performance.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5999202" y="6839783"/>
            <a:ext cx="8118396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Model Optimization Improving model efficiency through feature selection, dimensionality reduction, and regularization helps prevent overfitting.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5999202" y="7359848"/>
            <a:ext cx="8118396" cy="4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Computational Constraints Training large models requires significant memory and processing time—leading to crashes and delays without optimized hardware or cloud support</a:t>
            </a:r>
            <a:r>
              <a:rPr lang="en-US" sz="11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1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0C361B-5181-4483-A4A8-6B5F49DDAC36}"/>
              </a:ext>
            </a:extLst>
          </p:cNvPr>
          <p:cNvSpPr txBox="1"/>
          <p:nvPr/>
        </p:nvSpPr>
        <p:spPr>
          <a:xfrm>
            <a:off x="12712934" y="7760171"/>
            <a:ext cx="1796527" cy="369332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749</Words>
  <Application>Microsoft Office PowerPoint</Application>
  <PresentationFormat>Custom</PresentationFormat>
  <Paragraphs>141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Prompt Medium</vt:lpstr>
      <vt:lpstr>Mukta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Maureen Ngahu</cp:lastModifiedBy>
  <cp:revision>7</cp:revision>
  <dcterms:created xsi:type="dcterms:W3CDTF">2025-04-23T09:48:24Z</dcterms:created>
  <dcterms:modified xsi:type="dcterms:W3CDTF">2025-04-23T19:22:20Z</dcterms:modified>
</cp:coreProperties>
</file>